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3"/>
  </p:notesMasterIdLst>
  <p:handoutMasterIdLst>
    <p:handoutMasterId r:id="rId24"/>
  </p:handoutMasterIdLst>
  <p:sldIdLst>
    <p:sldId id="256" r:id="rId2"/>
    <p:sldId id="263" r:id="rId3"/>
    <p:sldId id="259" r:id="rId4"/>
    <p:sldId id="277" r:id="rId5"/>
    <p:sldId id="261" r:id="rId6"/>
    <p:sldId id="260" r:id="rId7"/>
    <p:sldId id="262" r:id="rId8"/>
    <p:sldId id="280" r:id="rId9"/>
    <p:sldId id="264" r:id="rId10"/>
    <p:sldId id="266" r:id="rId11"/>
    <p:sldId id="281" r:id="rId12"/>
    <p:sldId id="282" r:id="rId13"/>
    <p:sldId id="265" r:id="rId14"/>
    <p:sldId id="268" r:id="rId15"/>
    <p:sldId id="270" r:id="rId16"/>
    <p:sldId id="271" r:id="rId17"/>
    <p:sldId id="274" r:id="rId18"/>
    <p:sldId id="273" r:id="rId19"/>
    <p:sldId id="279" r:id="rId20"/>
    <p:sldId id="275" r:id="rId21"/>
    <p:sldId id="276" r:id="rId22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2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67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03E4BE-7335-244E-8C8E-DC03E90F0026}" type="datetimeFigureOut">
              <a:rPr lang="en-US" smtClean="0"/>
              <a:t>6/8/18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3C978-6E5D-E246-8273-8B9E6921E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387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tiff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22961-79C8-6442-AF07-D004F6E8D817}" type="datetimeFigureOut">
              <a:rPr lang="en-US" smtClean="0"/>
              <a:t>6/8/18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14AD4D-B548-8B4E-824D-B466687F7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61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4AD4D-B548-8B4E-824D-B466687F701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86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14AD4D-B548-8B4E-824D-B466687F701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70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845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19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646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43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5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0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839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847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387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83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2" y="273053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8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1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58DB5-4921-6042-964D-40390ED56367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D7488-7C07-E041-9975-C1C518996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25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4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3810000" cy="2857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8994" y="5034762"/>
            <a:ext cx="1761249" cy="17612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8993" y="267252"/>
            <a:ext cx="3979601" cy="20178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" y="4389883"/>
            <a:ext cx="3948991" cy="24681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2017" y="4428320"/>
            <a:ext cx="3382415" cy="23676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547" y="2502098"/>
            <a:ext cx="2788792" cy="139439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77067" y="2285078"/>
            <a:ext cx="3066937" cy="19293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85341" y="2285077"/>
            <a:ext cx="3026979" cy="271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194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Gene pools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95947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sz="3600" i="1" dirty="0" smtClean="0"/>
              <a:t>The sum of all </a:t>
            </a:r>
            <a:r>
              <a:rPr lang="en-US" sz="3600" b="1" i="1" dirty="0" smtClean="0">
                <a:solidFill>
                  <a:srgbClr val="7030A0"/>
                </a:solidFill>
              </a:rPr>
              <a:t>alleles </a:t>
            </a:r>
            <a:r>
              <a:rPr lang="en-US" sz="3600" i="1" dirty="0" smtClean="0"/>
              <a:t>of all individuals</a:t>
            </a:r>
            <a:r>
              <a:rPr lang="en-US" sz="3600" i="1" dirty="0" smtClean="0">
                <a:solidFill>
                  <a:srgbClr val="3366FF"/>
                </a:solidFill>
              </a:rPr>
              <a:t> </a:t>
            </a:r>
            <a:r>
              <a:rPr lang="en-US" sz="3600" i="1" dirty="0" smtClean="0"/>
              <a:t>in a genetic </a:t>
            </a:r>
            <a:r>
              <a:rPr lang="en-US" sz="3600" b="1" i="1" dirty="0" smtClean="0">
                <a:solidFill>
                  <a:srgbClr val="7030A0"/>
                </a:solidFill>
              </a:rPr>
              <a:t>population</a:t>
            </a:r>
            <a:r>
              <a:rPr lang="en-US" sz="3600" i="1" dirty="0" smtClean="0">
                <a:solidFill>
                  <a:srgbClr val="3366FF"/>
                </a:solidFill>
              </a:rPr>
              <a:t> </a:t>
            </a:r>
            <a:endParaRPr lang="en-US" sz="3600" i="1" dirty="0">
              <a:solidFill>
                <a:srgbClr val="3366FF"/>
              </a:solidFill>
            </a:endParaRPr>
          </a:p>
        </p:txBody>
      </p:sp>
      <p:pic>
        <p:nvPicPr>
          <p:cNvPr id="29" name="Picture 28" descr="Screen Shot 2016-06-09 at 1.50.0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118" y="2290907"/>
            <a:ext cx="4772683" cy="442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92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>
                <a:solidFill>
                  <a:srgbClr val="002060"/>
                </a:solidFill>
              </a:rPr>
              <a:t>Gene pools</a:t>
            </a:r>
            <a:endParaRPr lang="en-AU" b="1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i="1" dirty="0"/>
              <a:t>The sum of all </a:t>
            </a:r>
            <a:r>
              <a:rPr lang="en-US" b="1" i="1" dirty="0">
                <a:solidFill>
                  <a:srgbClr val="7030A0"/>
                </a:solidFill>
              </a:rPr>
              <a:t>alleles </a:t>
            </a:r>
            <a:r>
              <a:rPr lang="en-US" i="1" dirty="0"/>
              <a:t>of all individuals</a:t>
            </a:r>
            <a:r>
              <a:rPr lang="en-US" i="1" dirty="0">
                <a:solidFill>
                  <a:srgbClr val="3366FF"/>
                </a:solidFill>
              </a:rPr>
              <a:t> </a:t>
            </a:r>
            <a:r>
              <a:rPr lang="en-US" i="1" dirty="0"/>
              <a:t>in a genetic </a:t>
            </a:r>
            <a:r>
              <a:rPr lang="en-US" b="1" i="1" dirty="0">
                <a:solidFill>
                  <a:srgbClr val="7030A0"/>
                </a:solidFill>
              </a:rPr>
              <a:t>population</a:t>
            </a:r>
            <a:r>
              <a:rPr lang="en-US" i="1" dirty="0">
                <a:solidFill>
                  <a:srgbClr val="3366FF"/>
                </a:solidFill>
              </a:rPr>
              <a:t> </a:t>
            </a:r>
          </a:p>
          <a:p>
            <a:r>
              <a:rPr lang="en-AU" dirty="0" smtClean="0"/>
              <a:t>Therefore, a genetic population is an array of genes, temporarily embodied, but endlessly combining and recombining by the process of </a:t>
            </a:r>
            <a:r>
              <a:rPr lang="en-AU" dirty="0" smtClean="0">
                <a:solidFill>
                  <a:schemeClr val="accent6">
                    <a:lumMod val="75000"/>
                  </a:schemeClr>
                </a:solidFill>
              </a:rPr>
              <a:t>sexual reproduction</a:t>
            </a:r>
          </a:p>
          <a:p>
            <a:r>
              <a:rPr lang="en-AU" dirty="0" smtClean="0"/>
              <a:t>Gene pools tells us not only the </a:t>
            </a:r>
            <a:r>
              <a:rPr lang="en-AU" dirty="0" smtClean="0">
                <a:solidFill>
                  <a:schemeClr val="accent6">
                    <a:lumMod val="75000"/>
                  </a:schemeClr>
                </a:solidFill>
              </a:rPr>
              <a:t>kinds of genes </a:t>
            </a:r>
            <a:r>
              <a:rPr lang="en-AU" dirty="0" smtClean="0"/>
              <a:t>present in the population, but also the </a:t>
            </a:r>
            <a:r>
              <a:rPr lang="en-AU" dirty="0" smtClean="0">
                <a:solidFill>
                  <a:schemeClr val="accent6">
                    <a:lumMod val="75000"/>
                  </a:schemeClr>
                </a:solidFill>
              </a:rPr>
              <a:t>way</a:t>
            </a:r>
            <a:r>
              <a:rPr lang="en-AU" dirty="0" smtClean="0"/>
              <a:t> in which these genes are </a:t>
            </a:r>
            <a:r>
              <a:rPr lang="en-AU" dirty="0" smtClean="0">
                <a:solidFill>
                  <a:schemeClr val="accent6">
                    <a:lumMod val="75000"/>
                  </a:schemeClr>
                </a:solidFill>
              </a:rPr>
              <a:t>distributed</a:t>
            </a:r>
            <a:r>
              <a:rPr lang="en-AU" dirty="0" smtClean="0"/>
              <a:t> among individuals of the population in question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056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002060"/>
                </a:solidFill>
              </a:rPr>
              <a:t>Gene pools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2030" y="1600200"/>
            <a:ext cx="729994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46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2"/>
                </a:solidFill>
              </a:rPr>
              <a:t>Mutations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1461329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A permanent </a:t>
            </a:r>
            <a:r>
              <a:rPr lang="en-US" dirty="0" smtClean="0">
                <a:solidFill>
                  <a:srgbClr val="3366FF"/>
                </a:solidFill>
              </a:rPr>
              <a:t>change</a:t>
            </a:r>
            <a:r>
              <a:rPr lang="en-US" dirty="0" smtClean="0"/>
              <a:t> in a gene or chromosome leading to a </a:t>
            </a:r>
            <a:r>
              <a:rPr lang="en-US" dirty="0" smtClean="0">
                <a:solidFill>
                  <a:srgbClr val="3366FF"/>
                </a:solidFill>
              </a:rPr>
              <a:t>new characteristic </a:t>
            </a:r>
            <a:r>
              <a:rPr lang="en-US" dirty="0" smtClean="0"/>
              <a:t>in an organism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943" y="3061531"/>
            <a:ext cx="6680231" cy="334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2"/>
                </a:solidFill>
              </a:rPr>
              <a:t>Mutations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1461329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A permanent </a:t>
            </a:r>
            <a:r>
              <a:rPr lang="en-US" dirty="0" smtClean="0">
                <a:solidFill>
                  <a:srgbClr val="3366FF"/>
                </a:solidFill>
              </a:rPr>
              <a:t>change</a:t>
            </a:r>
            <a:r>
              <a:rPr lang="en-US" dirty="0" smtClean="0"/>
              <a:t> in a gene or chromosome leading to a </a:t>
            </a:r>
            <a:r>
              <a:rPr lang="en-US" dirty="0" smtClean="0">
                <a:solidFill>
                  <a:srgbClr val="3366FF"/>
                </a:solidFill>
              </a:rPr>
              <a:t>new characteristic </a:t>
            </a:r>
            <a:r>
              <a:rPr lang="en-US" dirty="0" smtClean="0"/>
              <a:t>in an organism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3057376"/>
            <a:ext cx="8229600" cy="3309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Mutant </a:t>
            </a:r>
            <a:br>
              <a:rPr lang="en-US" sz="2800" dirty="0" smtClean="0"/>
            </a:br>
            <a:r>
              <a:rPr lang="en-US" sz="2800" i="1" dirty="0" smtClean="0"/>
              <a:t>organism with a characteristic resulting from a mutation </a:t>
            </a:r>
          </a:p>
          <a:p>
            <a:r>
              <a:rPr lang="en-US" sz="2800" dirty="0" smtClean="0"/>
              <a:t>Two main types of mutations </a:t>
            </a:r>
            <a:br>
              <a:rPr lang="en-US" sz="2800" dirty="0" smtClean="0"/>
            </a:br>
            <a:r>
              <a:rPr lang="en-US" sz="2800" i="1" dirty="0" smtClean="0"/>
              <a:t>Gene &amp; chromosomal </a:t>
            </a:r>
          </a:p>
          <a:p>
            <a:r>
              <a:rPr lang="en-US" sz="2800" dirty="0" smtClean="0"/>
              <a:t>Can occur randomly or can be induced </a:t>
            </a:r>
          </a:p>
          <a:p>
            <a:endParaRPr lang="en-US" sz="2800" i="1" dirty="0" smtClean="0"/>
          </a:p>
          <a:p>
            <a:pPr marL="0" indent="0">
              <a:buNone/>
            </a:pPr>
            <a:endParaRPr lang="en-US" sz="2800" i="1" dirty="0" smtClean="0"/>
          </a:p>
          <a:p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88810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Mutagens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2" y="1600202"/>
            <a:ext cx="7997467" cy="1200404"/>
          </a:xfrm>
        </p:spPr>
        <p:txBody>
          <a:bodyPr>
            <a:normAutofit/>
          </a:bodyPr>
          <a:lstStyle/>
          <a:p>
            <a:r>
              <a:rPr lang="en-US" dirty="0" smtClean="0"/>
              <a:t>Mutagens/mutagenic agents </a:t>
            </a:r>
            <a:br>
              <a:rPr lang="en-US" dirty="0" smtClean="0"/>
            </a:br>
            <a:r>
              <a:rPr lang="en-US" i="1" dirty="0" smtClean="0">
                <a:solidFill>
                  <a:srgbClr val="3366FF"/>
                </a:solidFill>
              </a:rPr>
              <a:t>increase the rate of mutations </a:t>
            </a:r>
          </a:p>
          <a:p>
            <a:endParaRPr lang="en-US" i="1" dirty="0">
              <a:solidFill>
                <a:srgbClr val="3366FF"/>
              </a:solidFill>
            </a:endParaRPr>
          </a:p>
          <a:p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068" y="2942436"/>
            <a:ext cx="4575263" cy="331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843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Mutagens</a:t>
            </a:r>
            <a:endParaRPr lang="en-US" b="1" dirty="0">
              <a:solidFill>
                <a:srgbClr val="000090"/>
              </a:solidFill>
            </a:endParaRPr>
          </a:p>
        </p:txBody>
      </p:sp>
      <p:pic>
        <p:nvPicPr>
          <p:cNvPr id="16" name="Picture 15" descr="Screen Shot 2016-06-09 at 2.53.23 AM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457" y="1250971"/>
            <a:ext cx="7564195" cy="526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667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7893088" cy="2992095"/>
          </a:xfrm>
        </p:spPr>
        <p:txBody>
          <a:bodyPr/>
          <a:lstStyle/>
          <a:p>
            <a:r>
              <a:rPr lang="en-US" dirty="0" smtClean="0"/>
              <a:t>Affects body cells</a:t>
            </a:r>
          </a:p>
          <a:p>
            <a:r>
              <a:rPr lang="en-US" dirty="0" smtClean="0"/>
              <a:t>Only the individual is affected</a:t>
            </a:r>
          </a:p>
          <a:p>
            <a:r>
              <a:rPr lang="en-US" dirty="0" smtClean="0"/>
              <a:t>Involved in cancerous growths </a:t>
            </a:r>
          </a:p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Somatic Mutations</a:t>
            </a:r>
            <a:endParaRPr lang="en-US" b="1" dirty="0">
              <a:solidFill>
                <a:srgbClr val="00009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023" y="1600201"/>
            <a:ext cx="1876779" cy="14075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525183"/>
            <a:ext cx="4296920" cy="28761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b="13253"/>
          <a:stretch/>
        </p:blipFill>
        <p:spPr>
          <a:xfrm>
            <a:off x="5427689" y="3477228"/>
            <a:ext cx="3503307" cy="324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87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Germline mutations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Mutations occur in gamete cells</a:t>
            </a:r>
          </a:p>
          <a:p>
            <a:r>
              <a:rPr lang="en-US" dirty="0" smtClean="0"/>
              <a:t>Individual normally not affected</a:t>
            </a:r>
          </a:p>
          <a:p>
            <a:r>
              <a:rPr lang="en-US" dirty="0" smtClean="0"/>
              <a:t>Passed on to offspring </a:t>
            </a:r>
            <a:endParaRPr lang="en-US" dirty="0"/>
          </a:p>
          <a:p>
            <a:r>
              <a:rPr lang="en-US" dirty="0" smtClean="0"/>
              <a:t>Affected embryos are naturally aborted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7375" y="4227445"/>
            <a:ext cx="3733076" cy="24841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039523"/>
            <a:ext cx="1654656" cy="10866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b="6019"/>
          <a:stretch/>
        </p:blipFill>
        <p:spPr>
          <a:xfrm>
            <a:off x="2111859" y="4397864"/>
            <a:ext cx="3055519" cy="206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0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0090"/>
                </a:solidFill>
              </a:rPr>
              <a:t>Somatic vs. Germline mutations</a:t>
            </a:r>
            <a:endParaRPr lang="en-AU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9796" y="1204696"/>
            <a:ext cx="6080767" cy="5373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08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2483" y="780993"/>
            <a:ext cx="7772400" cy="1470025"/>
          </a:xfrm>
        </p:spPr>
        <p:txBody>
          <a:bodyPr>
            <a:normAutofit/>
          </a:bodyPr>
          <a:lstStyle/>
          <a:p>
            <a:r>
              <a:rPr lang="en-US" sz="7200" b="1" dirty="0" smtClean="0">
                <a:solidFill>
                  <a:srgbClr val="000090"/>
                </a:solidFill>
              </a:rPr>
              <a:t>Genetics</a:t>
            </a:r>
            <a:endParaRPr lang="en-US" sz="7200" b="1" dirty="0">
              <a:solidFill>
                <a:srgbClr val="00009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383" y="2400647"/>
            <a:ext cx="81026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74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Quick quiz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solidFill>
                  <a:srgbClr val="000000"/>
                </a:solidFill>
              </a:rPr>
              <a:t>What is the name given to </a:t>
            </a:r>
            <a:r>
              <a:rPr lang="en-US" dirty="0">
                <a:solidFill>
                  <a:srgbClr val="000000"/>
                </a:solidFill>
              </a:rPr>
              <a:t>a group of organisms of the same species living together in a particular place at a particular </a:t>
            </a:r>
            <a:r>
              <a:rPr lang="en-US" dirty="0" smtClean="0">
                <a:solidFill>
                  <a:srgbClr val="000000"/>
                </a:solidFill>
              </a:rPr>
              <a:t>time?</a:t>
            </a:r>
            <a:br>
              <a:rPr lang="en-US" dirty="0" smtClean="0">
                <a:solidFill>
                  <a:srgbClr val="000000"/>
                </a:solidFill>
              </a:rPr>
            </a:br>
            <a:endParaRPr lang="en-US" dirty="0" smtClean="0">
              <a:solidFill>
                <a:srgbClr val="000000"/>
              </a:solidFill>
            </a:endParaRPr>
          </a:p>
          <a:p>
            <a:pPr marL="514350" indent="-514350">
              <a:buAutoNum type="arabicPeriod"/>
            </a:pPr>
            <a:r>
              <a:rPr lang="en-US" dirty="0" smtClean="0"/>
              <a:t>Define a gene pool </a:t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/>
              <a:t>What are the two main types of mutations?</a:t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/>
              <a:t>Name one difference between somatic and germline mutations</a:t>
            </a:r>
          </a:p>
        </p:txBody>
      </p:sp>
    </p:spTree>
    <p:extLst>
      <p:ext uri="{BB962C8B-B14F-4D97-AF65-F5344CB8AC3E}">
        <p14:creationId xmlns:p14="http://schemas.microsoft.com/office/powerpoint/2010/main" val="1913109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Quick quiz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Population</a:t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Font typeface="Arial"/>
              <a:buAutoNum type="arabicPeriod"/>
            </a:pPr>
            <a:r>
              <a:rPr lang="en-US" dirty="0" smtClean="0"/>
              <a:t>The </a:t>
            </a:r>
            <a:r>
              <a:rPr lang="en-US" dirty="0"/>
              <a:t>sum of all alleles in a given population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/>
              <a:t>Gene and chromosomal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/>
              <a:t>Somatic</a:t>
            </a:r>
            <a:br>
              <a:rPr lang="en-US" dirty="0" smtClean="0"/>
            </a:br>
            <a:r>
              <a:rPr lang="en-US" i="1" dirty="0" smtClean="0"/>
              <a:t>individuals affected, occurs in body cells</a:t>
            </a:r>
            <a:br>
              <a:rPr lang="en-US" i="1" dirty="0" smtClean="0"/>
            </a:br>
            <a:r>
              <a:rPr lang="en-US" dirty="0" smtClean="0"/>
              <a:t>Germline</a:t>
            </a:r>
            <a:br>
              <a:rPr lang="en-US" dirty="0" smtClean="0"/>
            </a:br>
            <a:r>
              <a:rPr lang="en-US" i="1" dirty="0" smtClean="0"/>
              <a:t>offspring affected, occurs in gametes</a:t>
            </a:r>
          </a:p>
        </p:txBody>
      </p:sp>
    </p:spTree>
    <p:extLst>
      <p:ext uri="{BB962C8B-B14F-4D97-AF65-F5344CB8AC3E}">
        <p14:creationId xmlns:p14="http://schemas.microsoft.com/office/powerpoint/2010/main" val="1520454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DNA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does DNA stand for?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Where is it found?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What are the building blocks of a DNA molecule? (Clue: bases)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How would you describe the structure? 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63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b="3074"/>
          <a:stretch/>
        </p:blipFill>
        <p:spPr>
          <a:xfrm>
            <a:off x="1235146" y="0"/>
            <a:ext cx="6071355" cy="680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71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Chromosomes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4281055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Found in the nucleus </a:t>
            </a:r>
            <a:r>
              <a:rPr lang="en-US" dirty="0"/>
              <a:t>of each </a:t>
            </a:r>
            <a:r>
              <a:rPr lang="en-US" dirty="0" smtClean="0"/>
              <a:t>cell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The DNA molecule is packaged into thread-like structures called chromosomes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Each chromosome is made up of DNA </a:t>
            </a:r>
            <a:r>
              <a:rPr lang="en-US" dirty="0"/>
              <a:t>tightly coiled many times around proteins called histones that support its </a:t>
            </a:r>
            <a:r>
              <a:rPr lang="en-US" dirty="0" smtClean="0"/>
              <a:t>structure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71054" y="2344189"/>
            <a:ext cx="3815746" cy="276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140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Genes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Genes are made of segments of DNA i.e. a segment of </a:t>
            </a:r>
            <a:r>
              <a:rPr lang="en-US" dirty="0">
                <a:solidFill>
                  <a:srgbClr val="7030A0"/>
                </a:solidFill>
              </a:rPr>
              <a:t>nucleotides</a:t>
            </a:r>
          </a:p>
          <a:p>
            <a:r>
              <a:rPr lang="en-US" dirty="0"/>
              <a:t>Genes code for </a:t>
            </a:r>
            <a:r>
              <a:rPr lang="en-US" dirty="0">
                <a:solidFill>
                  <a:srgbClr val="7030A0"/>
                </a:solidFill>
              </a:rPr>
              <a:t>proteins </a:t>
            </a:r>
          </a:p>
          <a:p>
            <a:r>
              <a:rPr lang="en-US" dirty="0"/>
              <a:t>Enzymes, hormones, antibodies and structural materials of cells are </a:t>
            </a:r>
            <a:r>
              <a:rPr lang="en-US" dirty="0">
                <a:solidFill>
                  <a:srgbClr val="7030A0"/>
                </a:solidFill>
              </a:rPr>
              <a:t>all proteins </a:t>
            </a:r>
          </a:p>
          <a:p>
            <a:pPr lvl="1">
              <a:buFont typeface=".LucidaGrandeUI" charset="0"/>
              <a:buChar char="→"/>
            </a:pPr>
            <a:r>
              <a:rPr lang="en-US" dirty="0"/>
              <a:t> </a:t>
            </a:r>
            <a:r>
              <a:rPr lang="en-US" dirty="0" err="1"/>
              <a:t>haemoglobin</a:t>
            </a:r>
            <a:r>
              <a:rPr lang="en-US" dirty="0"/>
              <a:t> </a:t>
            </a:r>
          </a:p>
          <a:p>
            <a:pPr lvl="1">
              <a:buFont typeface=".LucidaGrandeUI" charset="0"/>
              <a:buChar char="→"/>
            </a:pPr>
            <a:r>
              <a:rPr lang="en-US" dirty="0"/>
              <a:t> actin and myosin</a:t>
            </a:r>
          </a:p>
          <a:p>
            <a:pPr lvl="1">
              <a:buFont typeface=".LucidaGrandeUI" charset="0"/>
              <a:buChar char="→"/>
            </a:pPr>
            <a:r>
              <a:rPr lang="en-US" dirty="0"/>
              <a:t> insulin </a:t>
            </a:r>
          </a:p>
          <a:p>
            <a:pPr lvl="1">
              <a:buFont typeface=".LucidaGrandeUI" charset="0"/>
              <a:buChar char="→"/>
            </a:pPr>
            <a:r>
              <a:rPr lang="en-US" dirty="0"/>
              <a:t> amylase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24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Alleles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alleles? 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What is a dominant allele? What is a recessive allele? And how is it represented? 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r>
              <a:rPr lang="en-US" dirty="0" smtClean="0"/>
              <a:t>What does it mean to be heterozygous?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What about homozygous? </a:t>
            </a:r>
          </a:p>
        </p:txBody>
      </p:sp>
    </p:spTree>
    <p:extLst>
      <p:ext uri="{BB962C8B-B14F-4D97-AF65-F5344CB8AC3E}">
        <p14:creationId xmlns:p14="http://schemas.microsoft.com/office/powerpoint/2010/main" val="2072042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Alleles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7030A0"/>
                </a:solidFill>
              </a:rPr>
              <a:t>alternative </a:t>
            </a:r>
            <a:r>
              <a:rPr lang="en-US" b="1" dirty="0">
                <a:solidFill>
                  <a:srgbClr val="7030A0"/>
                </a:solidFill>
              </a:rPr>
              <a:t>forms </a:t>
            </a:r>
            <a:r>
              <a:rPr lang="en-US" dirty="0"/>
              <a:t>of a gene that arise by mutation and are found at the </a:t>
            </a:r>
            <a:r>
              <a:rPr lang="en-US" b="1" dirty="0">
                <a:solidFill>
                  <a:srgbClr val="7030A0"/>
                </a:solidFill>
              </a:rPr>
              <a:t>same place</a:t>
            </a:r>
            <a:r>
              <a:rPr lang="en-US" dirty="0"/>
              <a:t> on a </a:t>
            </a:r>
            <a:r>
              <a:rPr lang="en-US" dirty="0" smtClean="0"/>
              <a:t>chromosome 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222" y="3231155"/>
            <a:ext cx="6991004" cy="326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4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Population 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i="1" dirty="0" smtClean="0"/>
              <a:t>A population is a group of organisms of the </a:t>
            </a:r>
            <a:r>
              <a:rPr lang="en-US" sz="3600" i="1" dirty="0" smtClean="0">
                <a:solidFill>
                  <a:srgbClr val="3366FF"/>
                </a:solidFill>
              </a:rPr>
              <a:t>same species</a:t>
            </a:r>
            <a:r>
              <a:rPr lang="en-US" sz="3600" i="1" dirty="0" smtClean="0"/>
              <a:t> living </a:t>
            </a:r>
            <a:r>
              <a:rPr lang="en-US" sz="3600" i="1" dirty="0" smtClean="0">
                <a:solidFill>
                  <a:srgbClr val="3366FF"/>
                </a:solidFill>
              </a:rPr>
              <a:t>together</a:t>
            </a:r>
            <a:r>
              <a:rPr lang="en-US" sz="3600" i="1" dirty="0" smtClean="0"/>
              <a:t> in a particular </a:t>
            </a:r>
            <a:r>
              <a:rPr lang="en-US" sz="3600" i="1" dirty="0" smtClean="0">
                <a:solidFill>
                  <a:srgbClr val="3366FF"/>
                </a:solidFill>
              </a:rPr>
              <a:t>place</a:t>
            </a:r>
            <a:r>
              <a:rPr lang="en-US" sz="3600" i="1" dirty="0" smtClean="0"/>
              <a:t> at a particular </a:t>
            </a:r>
            <a:r>
              <a:rPr lang="en-US" sz="3600" i="1" dirty="0" smtClean="0">
                <a:solidFill>
                  <a:srgbClr val="3366FF"/>
                </a:solidFill>
              </a:rPr>
              <a:t>time</a:t>
            </a:r>
            <a:endParaRPr lang="en-US" sz="3600" i="1" dirty="0">
              <a:solidFill>
                <a:srgbClr val="3366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680" y="3439721"/>
            <a:ext cx="3119127" cy="31191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543" y="3814840"/>
            <a:ext cx="2963508" cy="221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3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652</TotalTime>
  <Words>301</Words>
  <Application>Microsoft Macintosh PowerPoint</Application>
  <PresentationFormat>On-screen Show (4:3)</PresentationFormat>
  <Paragraphs>69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.LucidaGrandeUI</vt:lpstr>
      <vt:lpstr>Calibri</vt:lpstr>
      <vt:lpstr>Arial</vt:lpstr>
      <vt:lpstr>Office Theme</vt:lpstr>
      <vt:lpstr>PowerPoint Presentation</vt:lpstr>
      <vt:lpstr>Genetics</vt:lpstr>
      <vt:lpstr>DNA</vt:lpstr>
      <vt:lpstr>PowerPoint Presentation</vt:lpstr>
      <vt:lpstr>Chromosomes</vt:lpstr>
      <vt:lpstr>Genes</vt:lpstr>
      <vt:lpstr>Alleles</vt:lpstr>
      <vt:lpstr>Alleles</vt:lpstr>
      <vt:lpstr>Population </vt:lpstr>
      <vt:lpstr>Gene pools</vt:lpstr>
      <vt:lpstr>Gene pools</vt:lpstr>
      <vt:lpstr>Gene pools</vt:lpstr>
      <vt:lpstr>Mutations</vt:lpstr>
      <vt:lpstr>Mutations</vt:lpstr>
      <vt:lpstr>Mutagens</vt:lpstr>
      <vt:lpstr>Mutagens</vt:lpstr>
      <vt:lpstr>Somatic Mutations</vt:lpstr>
      <vt:lpstr>Germline mutations</vt:lpstr>
      <vt:lpstr>Somatic vs. Germline mutations</vt:lpstr>
      <vt:lpstr>Quick quiz</vt:lpstr>
      <vt:lpstr>Quick quiz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 pools &amp; Mutations</dc:title>
  <dc:creator>Sandy Tu</dc:creator>
  <cp:lastModifiedBy>Microsoft Office User</cp:lastModifiedBy>
  <cp:revision>34</cp:revision>
  <cp:lastPrinted>2016-06-09T00:01:51Z</cp:lastPrinted>
  <dcterms:created xsi:type="dcterms:W3CDTF">2016-06-08T03:33:38Z</dcterms:created>
  <dcterms:modified xsi:type="dcterms:W3CDTF">2018-06-08T03:00:01Z</dcterms:modified>
</cp:coreProperties>
</file>

<file path=docProps/thumbnail.jpeg>
</file>